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14"/>
  </p:notesMasterIdLst>
  <p:sldIdLst>
    <p:sldId id="296" r:id="rId3"/>
    <p:sldId id="291" r:id="rId4"/>
    <p:sldId id="292" r:id="rId5"/>
    <p:sldId id="301" r:id="rId6"/>
    <p:sldId id="299" r:id="rId7"/>
    <p:sldId id="300" r:id="rId8"/>
    <p:sldId id="280" r:id="rId9"/>
    <p:sldId id="290" r:id="rId10"/>
    <p:sldId id="264" r:id="rId11"/>
    <p:sldId id="258" r:id="rId12"/>
    <p:sldId id="259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F65"/>
    <a:srgbClr val="F8C02B"/>
    <a:srgbClr val="3C34F6"/>
    <a:srgbClr val="342FEA"/>
    <a:srgbClr val="B9D63E"/>
    <a:srgbClr val="EE92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50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105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26D6D-96B4-4EDB-B0E7-7B5F4E71B6BD}" type="datetimeFigureOut">
              <a:rPr lang="es-CO" smtClean="0"/>
              <a:t>1/10/2025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93FE7-C84A-48E4-A4A7-AD5B663C3C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051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7793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3FE7-C84A-48E4-A4A7-AD5B663C3C9D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5835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3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1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6050"/>
            <a:ext cx="10515600" cy="1000125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941763"/>
            <a:ext cx="10515600" cy="5730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701C2BC3-F3EA-31B6-5632-D681BAB710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6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39BA464-F3F9-F1BA-85DE-0375BE8F02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57800" cy="6858000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E6D23A9-F32E-BB80-2598-5AF8D6A3845D}"/>
              </a:ext>
            </a:extLst>
          </p:cNvPr>
          <p:cNvSpPr/>
          <p:nvPr userDrawn="1"/>
        </p:nvSpPr>
        <p:spPr>
          <a:xfrm>
            <a:off x="5257800" y="3807129"/>
            <a:ext cx="6934199" cy="1135574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E4709D-79F9-02E2-DFB4-0407E6CA1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90735" y="4089558"/>
            <a:ext cx="5474215" cy="5730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Haz clic para agregar texto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6B8095E-AAFD-6854-DAED-E06EBC3C7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99074">
            <a:off x="4286786" y="862820"/>
            <a:ext cx="1942026" cy="217346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AD86C28-559B-6472-9826-F872A7E60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0735" y="1734794"/>
            <a:ext cx="5474215" cy="1870915"/>
          </a:xfrm>
          <a:prstGeom prst="rect">
            <a:avLst/>
          </a:prstGeom>
        </p:spPr>
        <p:txBody>
          <a:bodyPr anchor="b"/>
          <a:lstStyle>
            <a:lvl1pPr algn="r">
              <a:defRPr sz="6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0A879E35-E2CD-E537-0069-095066A768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73685" y="5664770"/>
            <a:ext cx="4403271" cy="6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1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6F5190EA-CE06-A0C6-346E-52085E5BAF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97628"/>
            <a:ext cx="12192000" cy="20603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608022"/>
            <a:ext cx="3895898" cy="1330035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61203" y="4476334"/>
            <a:ext cx="1518589" cy="108344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71B47C31-D701-8F2F-D169-988419A061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98771" y="4469767"/>
            <a:ext cx="1518589" cy="108344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DCFE9728-D49C-1832-1017-B1A54E2350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36338" y="4469767"/>
            <a:ext cx="1518589" cy="10900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1A8984D2-B4C0-3EEF-346E-D132D6887E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61203" y="3222535"/>
            <a:ext cx="1518589" cy="10834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99997C1A-1197-3E7E-B7F7-C014548BB9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9338" y="3222536"/>
            <a:ext cx="1517650" cy="108291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3" name="Marcador de texto 22">
            <a:extLst>
              <a:ext uri="{FF2B5EF4-FFF2-40B4-BE49-F238E27FC236}">
                <a16:creationId xmlns:a16="http://schemas.microsoft.com/office/drawing/2014/main" id="{63AAC2E7-5613-F4A5-4AD1-A266FEB169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6150" y="3222776"/>
            <a:ext cx="1519238" cy="10826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8609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0" y="0"/>
            <a:ext cx="6895072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86FE915-FCFD-1DC2-E387-42BD6626E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572" y="2497293"/>
            <a:ext cx="4896740" cy="54802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9941" y="1632856"/>
            <a:ext cx="5336059" cy="113931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9941" y="2961583"/>
            <a:ext cx="5336059" cy="28513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BA00909-AD2D-70E0-B9AB-B348ED9D1543}"/>
              </a:ext>
            </a:extLst>
          </p:cNvPr>
          <p:cNvSpPr/>
          <p:nvPr userDrawn="1"/>
        </p:nvSpPr>
        <p:spPr>
          <a:xfrm>
            <a:off x="6895072" y="0"/>
            <a:ext cx="52969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1666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161F703B-9D72-2DF9-C6AE-BCB6020BDD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20" y="1676107"/>
            <a:ext cx="10685417" cy="88421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520" y="2806042"/>
            <a:ext cx="10685417" cy="28983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354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78764FCB-F73A-8FAA-B4E9-6C0C8EA4FA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8094" y="1"/>
            <a:ext cx="343390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066" y="1625107"/>
            <a:ext cx="10735157" cy="918727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8351" y="2804797"/>
            <a:ext cx="10739872" cy="291867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6484C017-C5A8-CB50-5649-6A7B605CFC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63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seño personalizado">
    <p:bg>
      <p:bgPr>
        <a:solidFill>
          <a:srgbClr val="342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B921E99A-A53C-6989-751C-606868AD9F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Diseño personalizado">
    <p:bg>
      <p:bgPr>
        <a:solidFill>
          <a:srgbClr val="B9D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6B3ECB80-009D-3DA3-39AD-B9BDF1F341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49560" y="1631316"/>
            <a:ext cx="7883035" cy="788303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6388444" y="0"/>
            <a:ext cx="5803556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482153"/>
            <a:ext cx="5375189" cy="1893693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4937EEC8-30FE-BC9B-AEA9-B985FD017C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6789" y="4541496"/>
            <a:ext cx="1803309" cy="180330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95072" y="1414849"/>
            <a:ext cx="4810227" cy="40283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95B75838-AC66-A286-94B4-D3706CEC9FF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00" y="504754"/>
            <a:ext cx="2919245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16B09F01-D7F4-2308-FE01-E4D94E0283E9}"/>
              </a:ext>
            </a:extLst>
          </p:cNvPr>
          <p:cNvSpPr/>
          <p:nvPr userDrawn="1"/>
        </p:nvSpPr>
        <p:spPr>
          <a:xfrm>
            <a:off x="0" y="0"/>
            <a:ext cx="6895072" cy="6858000"/>
          </a:xfrm>
          <a:prstGeom prst="rect">
            <a:avLst/>
          </a:prstGeom>
          <a:solidFill>
            <a:srgbClr val="342F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86FE915-FCFD-1DC2-E387-42BD6626E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572" y="2497293"/>
            <a:ext cx="4896740" cy="54802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9941" y="1632856"/>
            <a:ext cx="5336059" cy="113931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9941" y="2961583"/>
            <a:ext cx="5336059" cy="28513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679B1EB-87B4-8617-6832-813E707F37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04755"/>
            <a:ext cx="2919245" cy="4572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BA00909-AD2D-70E0-B9AB-B348ED9D1543}"/>
              </a:ext>
            </a:extLst>
          </p:cNvPr>
          <p:cNvSpPr/>
          <p:nvPr userDrawn="1"/>
        </p:nvSpPr>
        <p:spPr>
          <a:xfrm>
            <a:off x="6895072" y="0"/>
            <a:ext cx="52969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72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6F5190EA-CE06-A0C6-346E-52085E5BAF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97628"/>
            <a:ext cx="12192000" cy="20603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7E08C8-976C-EB7D-F6E5-89FFB2F93A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6700" y="2608022"/>
            <a:ext cx="3895898" cy="1330035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342FEA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B36B4395-2CDE-F7C9-FA51-8FF0700C77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00" y="512205"/>
            <a:ext cx="2919245" cy="45595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196A9A20-6FA0-C5CF-D4A1-2E91D6B806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61203" y="4476334"/>
            <a:ext cx="1518589" cy="108344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texto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71B47C31-D701-8F2F-D169-988419A061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98771" y="4469767"/>
            <a:ext cx="1518589" cy="108344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DCFE9728-D49C-1832-1017-B1A54E2350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36338" y="4469767"/>
            <a:ext cx="1518589" cy="10900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Plus Jakarta Sans Light" pitchFamily="2" charset="0"/>
                <a:cs typeface="Plus Jakarta Sans Light" pitchFamily="2" charset="0"/>
              </a:defRPr>
            </a:lvl1pPr>
          </a:lstStyle>
          <a:p>
            <a:pPr lvl="0"/>
            <a:r>
              <a:rPr lang="es-MX" dirty="0"/>
              <a:t>Haz clic para agregar texto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1A8984D2-B4C0-3EEF-346E-D132D6887E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61203" y="3222535"/>
            <a:ext cx="1518589" cy="10834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99997C1A-1197-3E7E-B7F7-C014548BB9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9338" y="3222536"/>
            <a:ext cx="1517650" cy="108291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  <p:sp>
        <p:nvSpPr>
          <p:cNvPr id="23" name="Marcador de texto 22">
            <a:extLst>
              <a:ext uri="{FF2B5EF4-FFF2-40B4-BE49-F238E27FC236}">
                <a16:creationId xmlns:a16="http://schemas.microsoft.com/office/drawing/2014/main" id="{63AAC2E7-5613-F4A5-4AD1-A266FEB169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6150" y="3222776"/>
            <a:ext cx="1519238" cy="10826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pPr lvl="0"/>
            <a:r>
              <a:rPr lang="pt-BR" dirty="0"/>
              <a:t>Haz clic para agregar 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57483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4C153-F685-CB38-BDCA-22EAE030EC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080" y="2846821"/>
            <a:ext cx="6380019" cy="1839479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s-MX" dirty="0"/>
              <a:t>Haz clic para agregar título</a:t>
            </a:r>
            <a:endParaRPr lang="es-CO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526C28F-88EE-D65E-E703-50740995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3685" y="5663731"/>
            <a:ext cx="4403271" cy="68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2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683" r:id="rId4"/>
    <p:sldLayoutId id="214748368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6F680A0-ED4D-596B-02A3-91E7DB04B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40F6C3-A852-2E99-B3ED-57EF67311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4EE18B-C0C7-7A28-DEC9-A52BE455BE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48EC0-5264-4952-A7C4-9F7D7D23A247}" type="datetimeFigureOut">
              <a:rPr lang="es-CO" smtClean="0"/>
              <a:t>1/10/2025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2CC207-3436-CD16-68EE-4D0AB5D7B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FAE8C1-1838-9A3C-5494-23EFF954A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A2E7CA-6F60-4CD8-81B5-ED9C90663D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886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7" r:id="rId2"/>
    <p:sldLayoutId id="2147483676" r:id="rId3"/>
    <p:sldLayoutId id="2147483681" r:id="rId4"/>
    <p:sldLayoutId id="2147483678" r:id="rId5"/>
    <p:sldLayoutId id="2147483680" r:id="rId6"/>
    <p:sldLayoutId id="214748368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google.com/search?sca_esv=7cdb92668fd479c3&amp;rlz=1C1CHBD_esCO1125CO1125&amp;sxsrf=AE3TifMS1dv9fs3nkGe5QtxDwlInm3CQYw:1758338029033&amp;udm=7&amp;fbs=AIIjpHx4nJjfGojPVHhEACUHPiMQ33KVMWSawhpRB5XP_HUyXM2Vjh1M3qUCnwB-nb57b0m-_wC6bCClqNe3ElGBZ-OxuQv_AacRGL3hLE1bFmhAqB32Ag8_0AvTJA58dYYGSY0TcrVfVrT_QoUdB00O8f1CvnuWUTl1R29LaAfOeF8Y5FehGCFN4YR763boymx3MaDJD7vLTbeK6foOiIss3J4k2w_agDblefWe5MmmNjqPKWgqq4Q&amp;q=percepci%C3%B3n+del+cliente+tedx+amador&amp;sa=X&amp;ved=2ahUKEwjekfbMr-aPAxXeSjABHWPCAZMQtKgLegQIGRAB&amp;biw=1366&amp;bih=599&amp;dpr=1#fpstate=ive&amp;vld=cid:60397605,vid:8gBYSB8aUDY,st:0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8969790" cy="1839479"/>
          </a:xfrm>
        </p:spPr>
        <p:txBody>
          <a:bodyPr>
            <a:normAutofit fontScale="90000"/>
          </a:bodyPr>
          <a:lstStyle/>
          <a:p>
            <a:r>
              <a:rPr lang="es-ES" dirty="0"/>
              <a:t>Sesión No 7</a:t>
            </a:r>
            <a:br>
              <a:rPr lang="es-ES" dirty="0"/>
            </a:br>
            <a:r>
              <a:rPr lang="es-ES" dirty="0"/>
              <a:t>Herramientas de </a:t>
            </a:r>
            <a:br>
              <a:rPr lang="es-ES" dirty="0"/>
            </a:br>
            <a:r>
              <a:rPr lang="es-ES" dirty="0"/>
              <a:t>medición UX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1863681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30CAD61-7553-2390-296B-69D8B54DE42B}"/>
              </a:ext>
            </a:extLst>
          </p:cNvPr>
          <p:cNvSpPr/>
          <p:nvPr/>
        </p:nvSpPr>
        <p:spPr>
          <a:xfrm>
            <a:off x="4610833" y="-135466"/>
            <a:ext cx="2219333" cy="713457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06E9F52-5588-847C-1420-9F459E679AE6}"/>
              </a:ext>
            </a:extLst>
          </p:cNvPr>
          <p:cNvSpPr/>
          <p:nvPr/>
        </p:nvSpPr>
        <p:spPr>
          <a:xfrm>
            <a:off x="7048400" y="-135466"/>
            <a:ext cx="2219333" cy="7134578"/>
          </a:xfrm>
          <a:prstGeom prst="roundRect">
            <a:avLst>
              <a:gd name="adj" fmla="val 0"/>
            </a:avLst>
          </a:prstGeom>
          <a:solidFill>
            <a:srgbClr val="EE92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1970660-2E8D-E95B-F3DF-050079E78813}"/>
              </a:ext>
            </a:extLst>
          </p:cNvPr>
          <p:cNvSpPr/>
          <p:nvPr/>
        </p:nvSpPr>
        <p:spPr>
          <a:xfrm>
            <a:off x="9485967" y="-135466"/>
            <a:ext cx="2219333" cy="7134577"/>
          </a:xfrm>
          <a:prstGeom prst="roundRect">
            <a:avLst>
              <a:gd name="adj" fmla="val 0"/>
            </a:avLst>
          </a:prstGeom>
          <a:solidFill>
            <a:srgbClr val="F8C02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CE4756-5CDA-478E-9B9B-A19474A7BB25}"/>
              </a:ext>
            </a:extLst>
          </p:cNvPr>
          <p:cNvSpPr txBox="1"/>
          <p:nvPr/>
        </p:nvSpPr>
        <p:spPr>
          <a:xfrm>
            <a:off x="735207" y="5945343"/>
            <a:ext cx="43781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effectLst/>
                <a:latin typeface="Plus Jakarta Sans" pitchFamily="2" charset="0"/>
                <a:cs typeface="Plus Jakarta Sans" pitchFamily="2" charset="0"/>
              </a:rPr>
              <a:t>Life Vest Inside Kindness Boomerang 'One Day</a:t>
            </a:r>
            <a:endParaRPr lang="es-CO" sz="2000" b="1" dirty="0">
              <a:latin typeface="Plus Jakarta Sans" pitchFamily="2" charset="0"/>
              <a:cs typeface="Plus Jakarta Sans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7A7682E-0C28-4891-857C-637319A3D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625" y="2030507"/>
            <a:ext cx="6729952" cy="299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1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38FFAF8D-0201-4FD5-B200-B55D4E20B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067" y="1625107"/>
            <a:ext cx="5541062" cy="918727"/>
          </a:xfrm>
        </p:spPr>
        <p:txBody>
          <a:bodyPr/>
          <a:lstStyle/>
          <a:p>
            <a:r>
              <a:rPr lang="es-ES" dirty="0"/>
              <a:t>1. </a:t>
            </a:r>
            <a:r>
              <a:rPr lang="es-ES" b="1" dirty="0">
                <a:solidFill>
                  <a:schemeClr val="bg1"/>
                </a:solidFill>
              </a:rPr>
              <a:t>¿Qué es el NPS?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36613155-BFD6-4AEF-BD06-5E461966E424}"/>
              </a:ext>
            </a:extLst>
          </p:cNvPr>
          <p:cNvSpPr txBox="1">
            <a:spLocks/>
          </p:cNvSpPr>
          <p:nvPr/>
        </p:nvSpPr>
        <p:spPr>
          <a:xfrm>
            <a:off x="870751" y="2957196"/>
            <a:ext cx="5543496" cy="32418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</a:rPr>
              <a:t>El </a:t>
            </a:r>
            <a:r>
              <a:rPr lang="es-ES" sz="2400" b="1" dirty="0">
                <a:solidFill>
                  <a:schemeClr val="bg1"/>
                </a:solidFill>
              </a:rPr>
              <a:t>Net </a:t>
            </a:r>
            <a:r>
              <a:rPr lang="es-ES" sz="2400" b="1" dirty="0" err="1">
                <a:solidFill>
                  <a:schemeClr val="bg1"/>
                </a:solidFill>
              </a:rPr>
              <a:t>Promoter</a:t>
            </a:r>
            <a:r>
              <a:rPr lang="es-ES" sz="2400" b="1" dirty="0">
                <a:solidFill>
                  <a:schemeClr val="bg1"/>
                </a:solidFill>
              </a:rPr>
              <a:t> Score (NPS) </a:t>
            </a:r>
            <a:r>
              <a:rPr lang="es-ES" sz="2400" dirty="0">
                <a:solidFill>
                  <a:schemeClr val="bg1"/>
                </a:solidFill>
              </a:rPr>
              <a:t>es una métrica esencial para comprender la satisfacción y lealtad del cliente.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</a:rPr>
              <a:t>Si quieres saber más sobre cómo lograr el éxito empresarial, deberías prestarle atención a este indicador.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</a:rPr>
              <a:t>Te ayuda a medir efectivamente la fidelidad de los clientes hacia tu marca, producto o servicio.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400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ECBF1A6-7366-49FE-B4AA-2DED39D100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75"/>
          <a:stretch/>
        </p:blipFill>
        <p:spPr>
          <a:xfrm>
            <a:off x="6889301" y="0"/>
            <a:ext cx="56489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762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38FFAF8D-0201-4FD5-B200-B55D4E20B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067" y="1625107"/>
            <a:ext cx="5541062" cy="918727"/>
          </a:xfrm>
        </p:spPr>
        <p:txBody>
          <a:bodyPr/>
          <a:lstStyle/>
          <a:p>
            <a:r>
              <a:rPr lang="es-ES" dirty="0"/>
              <a:t>1. </a:t>
            </a:r>
            <a:r>
              <a:rPr lang="es-ES" b="1" dirty="0">
                <a:solidFill>
                  <a:schemeClr val="bg1"/>
                </a:solidFill>
              </a:rPr>
              <a:t>¿Qué es el NPS?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BB9C35F8-871A-4BCC-B26F-0BB34E99AB5E}"/>
              </a:ext>
            </a:extLst>
          </p:cNvPr>
          <p:cNvSpPr txBox="1">
            <a:spLocks/>
          </p:cNvSpPr>
          <p:nvPr/>
        </p:nvSpPr>
        <p:spPr>
          <a:xfrm>
            <a:off x="512162" y="2543834"/>
            <a:ext cx="5583838" cy="4659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</a:rPr>
              <a:t>El NPS es una herramienta que mide la satisfacción del cliente y también su lealtad. Y la primera empresa en referenciar esta métrica fue Fred </a:t>
            </a:r>
            <a:r>
              <a:rPr lang="es-ES" sz="2400" dirty="0" err="1">
                <a:solidFill>
                  <a:schemeClr val="bg1"/>
                </a:solidFill>
              </a:rPr>
              <a:t>Reichheld</a:t>
            </a:r>
            <a:r>
              <a:rPr lang="es-ES" sz="2400" dirty="0">
                <a:solidFill>
                  <a:schemeClr val="bg1"/>
                </a:solidFill>
              </a:rPr>
              <a:t>, Bain &amp; Company, en un artículo titulado '</a:t>
            </a:r>
            <a:r>
              <a:rPr lang="es-ES" sz="2400" dirty="0" err="1">
                <a:solidFill>
                  <a:schemeClr val="bg1"/>
                </a:solidFill>
              </a:rPr>
              <a:t>The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 err="1">
                <a:solidFill>
                  <a:schemeClr val="bg1"/>
                </a:solidFill>
              </a:rPr>
              <a:t>One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 err="1">
                <a:solidFill>
                  <a:schemeClr val="bg1"/>
                </a:solidFill>
              </a:rPr>
              <a:t>Number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 err="1">
                <a:solidFill>
                  <a:schemeClr val="bg1"/>
                </a:solidFill>
              </a:rPr>
              <a:t>You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 err="1">
                <a:solidFill>
                  <a:schemeClr val="bg1"/>
                </a:solidFill>
              </a:rPr>
              <a:t>Need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 err="1">
                <a:solidFill>
                  <a:schemeClr val="bg1"/>
                </a:solidFill>
              </a:rPr>
              <a:t>to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 err="1">
                <a:solidFill>
                  <a:schemeClr val="bg1"/>
                </a:solidFill>
              </a:rPr>
              <a:t>Grow</a:t>
            </a:r>
            <a:r>
              <a:rPr lang="es-ES" sz="2400" dirty="0">
                <a:solidFill>
                  <a:schemeClr val="bg1"/>
                </a:solidFill>
              </a:rPr>
              <a:t>' y publicado en Harvard Business </a:t>
            </a:r>
            <a:r>
              <a:rPr lang="es-ES" sz="2400" dirty="0" err="1">
                <a:solidFill>
                  <a:schemeClr val="bg1"/>
                </a:solidFill>
              </a:rPr>
              <a:t>Review</a:t>
            </a:r>
            <a:r>
              <a:rPr lang="es-ES" sz="24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</a:rPr>
              <a:t>Desde entonces, el NPS se ha convertido en un indicador clave para evaluar la satisfacción y lealtad del cliente.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400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BE44DDD-A5BE-43FC-A903-144566BAFF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7" t="370" r="18987" b="-370"/>
          <a:stretch/>
        </p:blipFill>
        <p:spPr>
          <a:xfrm>
            <a:off x="6879771" y="0"/>
            <a:ext cx="5384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79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38FFAF8D-0201-4FD5-B200-B55D4E20B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067" y="1625107"/>
            <a:ext cx="5541062" cy="918727"/>
          </a:xfrm>
        </p:spPr>
        <p:txBody>
          <a:bodyPr/>
          <a:lstStyle/>
          <a:p>
            <a:r>
              <a:rPr lang="es-ES" dirty="0"/>
              <a:t>1. </a:t>
            </a:r>
            <a:r>
              <a:rPr lang="es-ES" b="1" dirty="0">
                <a:solidFill>
                  <a:schemeClr val="bg1"/>
                </a:solidFill>
              </a:rPr>
              <a:t>¿Qué es el NPS?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36613155-BFD6-4AEF-BD06-5E461966E424}"/>
              </a:ext>
            </a:extLst>
          </p:cNvPr>
          <p:cNvSpPr txBox="1">
            <a:spLocks/>
          </p:cNvSpPr>
          <p:nvPr/>
        </p:nvSpPr>
        <p:spPr>
          <a:xfrm>
            <a:off x="870751" y="2957196"/>
            <a:ext cx="5543496" cy="32418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</a:rPr>
              <a:t>El NPS es una herramienta que mide la satisfacción del cliente y también su lealtad. Y la primera empresa en referenciar esta métrica fue Fred </a:t>
            </a:r>
            <a:r>
              <a:rPr lang="es-ES" sz="2400" dirty="0" err="1">
                <a:solidFill>
                  <a:schemeClr val="bg1"/>
                </a:solidFill>
              </a:rPr>
              <a:t>Reichheld</a:t>
            </a:r>
            <a:r>
              <a:rPr lang="es-ES" sz="2400" dirty="0">
                <a:solidFill>
                  <a:schemeClr val="bg1"/>
                </a:solidFill>
              </a:rPr>
              <a:t>, Bain &amp; Company, en un artículo titulado </a:t>
            </a:r>
            <a:r>
              <a:rPr lang="es-ES" sz="2400" i="1" dirty="0">
                <a:solidFill>
                  <a:schemeClr val="bg1"/>
                </a:solidFill>
              </a:rPr>
              <a:t>'</a:t>
            </a:r>
            <a:r>
              <a:rPr lang="es-ES" sz="2400" i="1" dirty="0" err="1">
                <a:solidFill>
                  <a:schemeClr val="bg1"/>
                </a:solidFill>
              </a:rPr>
              <a:t>The</a:t>
            </a:r>
            <a:r>
              <a:rPr lang="es-ES" sz="2400" i="1" dirty="0">
                <a:solidFill>
                  <a:schemeClr val="bg1"/>
                </a:solidFill>
              </a:rPr>
              <a:t> </a:t>
            </a:r>
            <a:r>
              <a:rPr lang="es-ES" sz="2400" i="1" dirty="0" err="1">
                <a:solidFill>
                  <a:schemeClr val="bg1"/>
                </a:solidFill>
              </a:rPr>
              <a:t>One</a:t>
            </a:r>
            <a:r>
              <a:rPr lang="es-ES" sz="2400" i="1" dirty="0">
                <a:solidFill>
                  <a:schemeClr val="bg1"/>
                </a:solidFill>
              </a:rPr>
              <a:t> </a:t>
            </a:r>
            <a:r>
              <a:rPr lang="es-ES" sz="2400" i="1" dirty="0" err="1">
                <a:solidFill>
                  <a:schemeClr val="bg1"/>
                </a:solidFill>
              </a:rPr>
              <a:t>Number</a:t>
            </a:r>
            <a:r>
              <a:rPr lang="es-ES" sz="2400" i="1" dirty="0">
                <a:solidFill>
                  <a:schemeClr val="bg1"/>
                </a:solidFill>
              </a:rPr>
              <a:t> </a:t>
            </a:r>
            <a:r>
              <a:rPr lang="es-ES" sz="2400" i="1" dirty="0" err="1">
                <a:solidFill>
                  <a:schemeClr val="bg1"/>
                </a:solidFill>
              </a:rPr>
              <a:t>You</a:t>
            </a:r>
            <a:r>
              <a:rPr lang="es-ES" sz="2400" i="1" dirty="0">
                <a:solidFill>
                  <a:schemeClr val="bg1"/>
                </a:solidFill>
              </a:rPr>
              <a:t> </a:t>
            </a:r>
            <a:r>
              <a:rPr lang="es-ES" sz="2400" i="1" dirty="0" err="1">
                <a:solidFill>
                  <a:schemeClr val="bg1"/>
                </a:solidFill>
              </a:rPr>
              <a:t>Need</a:t>
            </a:r>
            <a:r>
              <a:rPr lang="es-ES" sz="2400" i="1" dirty="0">
                <a:solidFill>
                  <a:schemeClr val="bg1"/>
                </a:solidFill>
              </a:rPr>
              <a:t> </a:t>
            </a:r>
            <a:r>
              <a:rPr lang="es-ES" sz="2400" i="1" dirty="0" err="1">
                <a:solidFill>
                  <a:schemeClr val="bg1"/>
                </a:solidFill>
              </a:rPr>
              <a:t>to</a:t>
            </a:r>
            <a:r>
              <a:rPr lang="es-ES" sz="2400" i="1" dirty="0">
                <a:solidFill>
                  <a:schemeClr val="bg1"/>
                </a:solidFill>
              </a:rPr>
              <a:t> </a:t>
            </a:r>
            <a:r>
              <a:rPr lang="es-ES" sz="2400" i="1" dirty="0" err="1">
                <a:solidFill>
                  <a:schemeClr val="bg1"/>
                </a:solidFill>
              </a:rPr>
              <a:t>Grow</a:t>
            </a:r>
            <a:r>
              <a:rPr lang="es-ES" sz="2400" i="1" dirty="0">
                <a:solidFill>
                  <a:schemeClr val="bg1"/>
                </a:solidFill>
              </a:rPr>
              <a:t>'</a:t>
            </a:r>
            <a:r>
              <a:rPr lang="es-ES" sz="2400" dirty="0">
                <a:solidFill>
                  <a:schemeClr val="bg1"/>
                </a:solidFill>
              </a:rPr>
              <a:t> y publicado en Harvard Business </a:t>
            </a:r>
            <a:r>
              <a:rPr lang="es-ES" sz="2400" dirty="0" err="1">
                <a:solidFill>
                  <a:schemeClr val="bg1"/>
                </a:solidFill>
              </a:rPr>
              <a:t>Review</a:t>
            </a:r>
            <a:r>
              <a:rPr lang="es-ES" sz="24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s-ES" sz="24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bg1"/>
                </a:solidFill>
              </a:rPr>
              <a:t>El NPS se ha convertido es un indicador clave para evaluar la satisfacción y lealtad del cliente.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sz="2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The Great NPS Debate: How, when, and whether to use it | ChartMogul">
            <a:extLst>
              <a:ext uri="{FF2B5EF4-FFF2-40B4-BE49-F238E27FC236}">
                <a16:creationId xmlns:a16="http://schemas.microsoft.com/office/drawing/2014/main" id="{75475B91-8E6C-4D01-B1BC-29BF70385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728" y="2957196"/>
            <a:ext cx="5597272" cy="287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188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38FFAF8D-0201-4FD5-B200-B55D4E20B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067" y="1625107"/>
            <a:ext cx="5541062" cy="918727"/>
          </a:xfrm>
        </p:spPr>
        <p:txBody>
          <a:bodyPr/>
          <a:lstStyle/>
          <a:p>
            <a:r>
              <a:rPr lang="es-ES" dirty="0"/>
              <a:t>2. </a:t>
            </a:r>
            <a:r>
              <a:rPr lang="es-ES" b="1" dirty="0">
                <a:solidFill>
                  <a:schemeClr val="bg1"/>
                </a:solidFill>
              </a:rPr>
              <a:t>¿Cómo se mide?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36613155-BFD6-4AEF-BD06-5E461966E424}"/>
              </a:ext>
            </a:extLst>
          </p:cNvPr>
          <p:cNvSpPr txBox="1">
            <a:spLocks/>
          </p:cNvSpPr>
          <p:nvPr/>
        </p:nvSpPr>
        <p:spPr>
          <a:xfrm>
            <a:off x="723066" y="2543834"/>
            <a:ext cx="5543496" cy="3241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chemeClr val="bg1"/>
                </a:solidFill>
              </a:rPr>
              <a:t>En una escala del 0 al 10, ¿cuán probable es que recomiende nuestros productos/servicios a un amigo o colega?</a:t>
            </a:r>
          </a:p>
        </p:txBody>
      </p:sp>
      <p:pic>
        <p:nvPicPr>
          <p:cNvPr id="1032" name="Picture 8" descr="NPS: ¿Mejor forma de medir satisfacción de cliente? | Antonio Kovacevic">
            <a:extLst>
              <a:ext uri="{FF2B5EF4-FFF2-40B4-BE49-F238E27FC236}">
                <a16:creationId xmlns:a16="http://schemas.microsoft.com/office/drawing/2014/main" id="{66ED415A-662F-43FF-8572-5119C2F7A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65" y="3873119"/>
            <a:ext cx="4499429" cy="271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ubtítulo 2">
            <a:extLst>
              <a:ext uri="{FF2B5EF4-FFF2-40B4-BE49-F238E27FC236}">
                <a16:creationId xmlns:a16="http://schemas.microsoft.com/office/drawing/2014/main" id="{3904253A-5577-4F79-B3B9-AD3FD4F0D590}"/>
              </a:ext>
            </a:extLst>
          </p:cNvPr>
          <p:cNvSpPr txBox="1">
            <a:spLocks/>
          </p:cNvSpPr>
          <p:nvPr/>
        </p:nvSpPr>
        <p:spPr>
          <a:xfrm>
            <a:off x="7453978" y="4951191"/>
            <a:ext cx="2479766" cy="472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ES" b="1" dirty="0"/>
              <a:t>Detractores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C21ED4-68A8-4BB5-8E07-344021B3785B}"/>
              </a:ext>
            </a:extLst>
          </p:cNvPr>
          <p:cNvSpPr txBox="1"/>
          <p:nvPr/>
        </p:nvSpPr>
        <p:spPr>
          <a:xfrm>
            <a:off x="7453978" y="5200955"/>
            <a:ext cx="425292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b="1" dirty="0">
                <a:latin typeface="Plus Jakarta Sans" pitchFamily="2" charset="0"/>
                <a:cs typeface="Plus Jakarta Sans" pitchFamily="2" charset="0"/>
              </a:rPr>
              <a:t>(puntuación 7-8): </a:t>
            </a:r>
            <a:r>
              <a:rPr lang="es-ES" sz="1400" dirty="0">
                <a:latin typeface="Plus Jakarta Sans" pitchFamily="2" charset="0"/>
                <a:cs typeface="Plus Jakarta Sans" pitchFamily="2" charset="0"/>
              </a:rPr>
              <a:t>(puntuación 0-6): Estos clientes están insatisfechos y pueden dañar la marca a través de comentarios negativos o al optar por la competencia. Debes evitar generar a este tipo de clientes.</a:t>
            </a: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10740D31-57DD-4BC5-8261-E1B7456C9B51}"/>
              </a:ext>
            </a:extLst>
          </p:cNvPr>
          <p:cNvSpPr txBox="1">
            <a:spLocks/>
          </p:cNvSpPr>
          <p:nvPr/>
        </p:nvSpPr>
        <p:spPr>
          <a:xfrm>
            <a:off x="7463305" y="1967989"/>
            <a:ext cx="1670509" cy="472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ES" b="1" dirty="0"/>
              <a:t>Promotores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2B88D27-F3E8-4535-AAC3-711FEDB7BD61}"/>
              </a:ext>
            </a:extLst>
          </p:cNvPr>
          <p:cNvSpPr txBox="1"/>
          <p:nvPr/>
        </p:nvSpPr>
        <p:spPr>
          <a:xfrm>
            <a:off x="7463306" y="2217753"/>
            <a:ext cx="435324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b="1" dirty="0">
                <a:latin typeface="Plus Jakarta Sans" pitchFamily="2" charset="0"/>
                <a:cs typeface="Plus Jakarta Sans" pitchFamily="2" charset="0"/>
              </a:rPr>
              <a:t>(puntuación 9-10): </a:t>
            </a:r>
            <a:r>
              <a:rPr lang="es-ES" sz="1400" dirty="0">
                <a:latin typeface="Plus Jakarta Sans" pitchFamily="2" charset="0"/>
                <a:cs typeface="Plus Jakarta Sans" pitchFamily="2" charset="0"/>
              </a:rPr>
              <a:t>clientes altamente satisfechos que probablemente recomendarán tu empresa, producto o servicio a otros. Esto, en última instancia, impulsará el crecimiento orgánico de tu marca.</a:t>
            </a:r>
            <a:endParaRPr lang="es-CO" sz="1400" dirty="0">
              <a:latin typeface="Plus Jakarta Sans" pitchFamily="2" charset="0"/>
              <a:cs typeface="Plus Jakarta Sans" pitchFamily="2" charset="0"/>
            </a:endParaRPr>
          </a:p>
        </p:txBody>
      </p:sp>
      <p:sp>
        <p:nvSpPr>
          <p:cNvPr id="26" name="Subtítulo 2">
            <a:extLst>
              <a:ext uri="{FF2B5EF4-FFF2-40B4-BE49-F238E27FC236}">
                <a16:creationId xmlns:a16="http://schemas.microsoft.com/office/drawing/2014/main" id="{86FA40C3-9F12-4CC4-852C-001773CC3CB0}"/>
              </a:ext>
            </a:extLst>
          </p:cNvPr>
          <p:cNvSpPr txBox="1">
            <a:spLocks/>
          </p:cNvSpPr>
          <p:nvPr/>
        </p:nvSpPr>
        <p:spPr>
          <a:xfrm>
            <a:off x="7453978" y="3352984"/>
            <a:ext cx="2479766" cy="472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lus Jakarta Sans Light" pitchFamily="2" charset="0"/>
                <a:ea typeface="+mn-ea"/>
                <a:cs typeface="Plus Jakarta Sans Light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ES" b="1" dirty="0"/>
              <a:t>Pasivos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1E2AB2A-C432-4576-96B8-97B0E47E563C}"/>
              </a:ext>
            </a:extLst>
          </p:cNvPr>
          <p:cNvSpPr txBox="1"/>
          <p:nvPr/>
        </p:nvSpPr>
        <p:spPr>
          <a:xfrm>
            <a:off x="7453979" y="3602748"/>
            <a:ext cx="436256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b="1" dirty="0">
                <a:latin typeface="Plus Jakarta Sans" pitchFamily="2" charset="0"/>
                <a:cs typeface="Plus Jakarta Sans" pitchFamily="2" charset="0"/>
              </a:rPr>
              <a:t>(puntuación 7-8): </a:t>
            </a:r>
            <a:r>
              <a:rPr lang="es-ES" sz="1400" dirty="0">
                <a:latin typeface="Plus Jakarta Sans" pitchFamily="2" charset="0"/>
                <a:cs typeface="Plus Jakarta Sans" pitchFamily="2" charset="0"/>
              </a:rPr>
              <a:t>Clientes satisfechos pero no lo suficientemente entusiasmados como para ser considerados promotores. Este tipo de clientes no son perjudiciales, pero su lealtad no está garantizada y no te aportan tanto valor como los promotores.</a:t>
            </a:r>
          </a:p>
        </p:txBody>
      </p:sp>
    </p:spTree>
    <p:extLst>
      <p:ext uri="{BB962C8B-B14F-4D97-AF65-F5344CB8AC3E}">
        <p14:creationId xmlns:p14="http://schemas.microsoft.com/office/powerpoint/2010/main" val="49267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hlinkClick r:id="rId2"/>
            <a:extLst>
              <a:ext uri="{FF2B5EF4-FFF2-40B4-BE49-F238E27FC236}">
                <a16:creationId xmlns:a16="http://schemas.microsoft.com/office/drawing/2014/main" id="{42B15C08-9968-4953-947F-FCD581958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518" y="1969188"/>
            <a:ext cx="7028329" cy="2919623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66D96EFF-0990-4846-BCA3-476F77CB1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905" y="3782049"/>
            <a:ext cx="4383742" cy="918727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¿y nosotros creamos experiencias?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BFF03818-E921-4F8F-ADCD-C1862CE44731}"/>
              </a:ext>
            </a:extLst>
          </p:cNvPr>
          <p:cNvSpPr txBox="1">
            <a:spLocks/>
          </p:cNvSpPr>
          <p:nvPr/>
        </p:nvSpPr>
        <p:spPr>
          <a:xfrm>
            <a:off x="7413811" y="4700776"/>
            <a:ext cx="4383742" cy="231858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 sz="2400" b="1" dirty="0"/>
              <a:t>¿Nuestro producto es creíble?</a:t>
            </a:r>
            <a:endParaRPr lang="es-CO" sz="2400" b="1" dirty="0"/>
          </a:p>
          <a:p>
            <a:r>
              <a:rPr lang="es-ES" sz="2400" b="1" dirty="0"/>
              <a:t>¿Nuestro producto es útil?</a:t>
            </a:r>
          </a:p>
          <a:p>
            <a:r>
              <a:rPr lang="es-ES" sz="2400" b="1" dirty="0"/>
              <a:t>¿Nuestro producto es deseable?</a:t>
            </a:r>
          </a:p>
          <a:p>
            <a:endParaRPr lang="es-ES" sz="2400" b="1" dirty="0"/>
          </a:p>
          <a:p>
            <a:endParaRPr lang="es-CO" sz="2400" b="1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F9126D9E-CB37-49D8-BA0E-D9FCE51B64E2}"/>
              </a:ext>
            </a:extLst>
          </p:cNvPr>
          <p:cNvSpPr txBox="1">
            <a:spLocks/>
          </p:cNvSpPr>
          <p:nvPr/>
        </p:nvSpPr>
        <p:spPr>
          <a:xfrm>
            <a:off x="723067" y="1625107"/>
            <a:ext cx="5541062" cy="918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Plus Jakarta Sans ExtraBold" pitchFamily="2" charset="0"/>
                <a:ea typeface="+mj-ea"/>
                <a:cs typeface="Plus Jakarta Sans ExtraBold" pitchFamily="2" charset="0"/>
              </a:defRPr>
            </a:lvl1pPr>
          </a:lstStyle>
          <a:p>
            <a:r>
              <a:rPr lang="es-ES"/>
              <a:t>3. </a:t>
            </a:r>
            <a:r>
              <a:rPr lang="es-ES" b="1"/>
              <a:t>Cómo se clasifican los sectores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3605357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D009E-16CE-74B6-CE08-D8B1849F2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10" y="2509260"/>
            <a:ext cx="8969790" cy="1839479"/>
          </a:xfrm>
        </p:spPr>
        <p:txBody>
          <a:bodyPr>
            <a:normAutofit fontScale="90000"/>
          </a:bodyPr>
          <a:lstStyle/>
          <a:p>
            <a:r>
              <a:rPr lang="es-ES" dirty="0"/>
              <a:t>Sesión No 7</a:t>
            </a:r>
            <a:br>
              <a:rPr lang="es-ES" dirty="0"/>
            </a:br>
            <a:r>
              <a:rPr lang="es-ES" dirty="0"/>
              <a:t>Herramientas de </a:t>
            </a:r>
            <a:br>
              <a:rPr lang="es-ES" dirty="0"/>
            </a:br>
            <a:r>
              <a:rPr lang="es-ES" dirty="0"/>
              <a:t>medición UX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3657103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C767219E-A3FF-A877-A763-D15DAB05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567" y="1053834"/>
            <a:ext cx="2683192" cy="268319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129C76F-81F3-F3DD-C6CA-825E209C8C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49B030-7A77-8A57-6BF2-B8ECE819E0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60049F02-0EB3-0B66-C1F4-5A6BC800E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3269" y="4245093"/>
            <a:ext cx="3462406" cy="124510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47D2C51-B58D-427E-453F-8316E323E4C1}"/>
              </a:ext>
            </a:extLst>
          </p:cNvPr>
          <p:cNvSpPr txBox="1"/>
          <p:nvPr/>
        </p:nvSpPr>
        <p:spPr>
          <a:xfrm>
            <a:off x="8650690" y="2421556"/>
            <a:ext cx="141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rPr>
              <a:t>13%</a:t>
            </a:r>
            <a:endParaRPr lang="es-CO" sz="4400" dirty="0">
              <a:solidFill>
                <a:srgbClr val="B9D63E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DAB97B7-73FA-CADE-9952-75989AE34547}"/>
              </a:ext>
            </a:extLst>
          </p:cNvPr>
          <p:cNvSpPr txBox="1"/>
          <p:nvPr/>
        </p:nvSpPr>
        <p:spPr>
          <a:xfrm>
            <a:off x="11054274" y="4122696"/>
            <a:ext cx="759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B9D63E"/>
                </a:solidFill>
                <a:latin typeface="Plus Jakarta Sans ExtraBold" pitchFamily="2" charset="0"/>
                <a:cs typeface="Plus Jakarta Sans ExtraBold" pitchFamily="2" charset="0"/>
              </a:rPr>
              <a:t>29%</a:t>
            </a:r>
            <a:endParaRPr lang="es-CO" sz="2000" dirty="0">
              <a:solidFill>
                <a:srgbClr val="B9D63E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8DA405E-9B9A-4B8E-C39E-D68365F71665}"/>
              </a:ext>
            </a:extLst>
          </p:cNvPr>
          <p:cNvSpPr txBox="1"/>
          <p:nvPr/>
        </p:nvSpPr>
        <p:spPr>
          <a:xfrm>
            <a:off x="10965675" y="4667589"/>
            <a:ext cx="84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EE92D3"/>
                </a:solidFill>
                <a:latin typeface="Plus Jakarta Sans ExtraBold" pitchFamily="2" charset="0"/>
                <a:cs typeface="Plus Jakarta Sans ExtraBold" pitchFamily="2" charset="0"/>
              </a:rPr>
              <a:t>33%</a:t>
            </a:r>
            <a:endParaRPr lang="es-CO" sz="2000" dirty="0">
              <a:solidFill>
                <a:srgbClr val="EE92D3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825C8AC-BBB2-F746-7904-8D5B1F8FB588}"/>
              </a:ext>
            </a:extLst>
          </p:cNvPr>
          <p:cNvSpPr txBox="1"/>
          <p:nvPr/>
        </p:nvSpPr>
        <p:spPr>
          <a:xfrm>
            <a:off x="10965674" y="5198372"/>
            <a:ext cx="84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>
                <a:solidFill>
                  <a:srgbClr val="F8C02B"/>
                </a:solidFill>
                <a:latin typeface="Plus Jakarta Sans ExtraBold" pitchFamily="2" charset="0"/>
                <a:cs typeface="Plus Jakarta Sans ExtraBold" pitchFamily="2" charset="0"/>
              </a:rPr>
              <a:t>24%</a:t>
            </a:r>
            <a:endParaRPr lang="es-CO" sz="2000" dirty="0">
              <a:solidFill>
                <a:srgbClr val="F8C02B"/>
              </a:solidFill>
              <a:latin typeface="Plus Jakarta Sans ExtraBold" pitchFamily="2" charset="0"/>
              <a:cs typeface="Plus Jakarta Sans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033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A0C27C6-A89E-25BE-46F1-57B7BDEDD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06BB93-E986-1E64-D310-AA0E3CE535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115DF64-E77A-265A-0F36-933F011D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6195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37C69-3587-A32A-4D69-3F1F6E471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535308"/>
            <a:ext cx="10685417" cy="1038076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AFD4E4-9379-53BB-E332-8FE528AB82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4906808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nterior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10606</TotalTime>
  <Words>433</Words>
  <Application>Microsoft Office PowerPoint</Application>
  <PresentationFormat>Panorámica</PresentationFormat>
  <Paragraphs>33</Paragraphs>
  <Slides>11</Slides>
  <Notes>2</Notes>
  <HiddenSlides>3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Plus Jakarta Sans</vt:lpstr>
      <vt:lpstr>Plus Jakarta Sans ExtraBold</vt:lpstr>
      <vt:lpstr>Plus Jakarta Sans Light</vt:lpstr>
      <vt:lpstr>Wingdings</vt:lpstr>
      <vt:lpstr>Portadas</vt:lpstr>
      <vt:lpstr>Interiores</vt:lpstr>
      <vt:lpstr>Sesión No 7 Herramientas de  medición UX</vt:lpstr>
      <vt:lpstr>Presentación de PowerPoint</vt:lpstr>
      <vt:lpstr>1. ¿Qué es el NPS?</vt:lpstr>
      <vt:lpstr>1. ¿Qué es el NPS?</vt:lpstr>
      <vt:lpstr>1. ¿Qué es el NPS?</vt:lpstr>
      <vt:lpstr>2. ¿Cómo se mide?</vt:lpstr>
      <vt:lpstr>¿y nosotros creamos experiencias?</vt:lpstr>
      <vt:lpstr>Sesión No 7 Herramientas de  medición UX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Tatiana Osorio Cano</cp:lastModifiedBy>
  <cp:revision>176</cp:revision>
  <dcterms:created xsi:type="dcterms:W3CDTF">2025-08-28T23:33:07Z</dcterms:created>
  <dcterms:modified xsi:type="dcterms:W3CDTF">2025-10-03T20:32:36Z</dcterms:modified>
</cp:coreProperties>
</file>